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2" r:id="rId4"/>
    <p:sldId id="260" r:id="rId5"/>
    <p:sldId id="261" r:id="rId6"/>
    <p:sldId id="264" r:id="rId7"/>
    <p:sldId id="265" r:id="rId8"/>
    <p:sldId id="267" r:id="rId9"/>
    <p:sldId id="268" r:id="rId10"/>
    <p:sldId id="269" r:id="rId11"/>
    <p:sldId id="273" r:id="rId12"/>
    <p:sldId id="271" r:id="rId13"/>
    <p:sldId id="270" r:id="rId14"/>
    <p:sldId id="272" r:id="rId15"/>
    <p:sldId id="274" r:id="rId16"/>
    <p:sldId id="276" r:id="rId17"/>
    <p:sldId id="277" r:id="rId18"/>
    <p:sldId id="278" r:id="rId19"/>
    <p:sldId id="283" r:id="rId20"/>
    <p:sldId id="285" r:id="rId21"/>
    <p:sldId id="284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C42"/>
    <a:srgbClr val="F5F5F5"/>
    <a:srgbClr val="F4F5F7"/>
    <a:srgbClr val="E55C5C"/>
    <a:srgbClr val="EB9096"/>
    <a:srgbClr val="50ECB0"/>
    <a:srgbClr val="C1979E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2"/>
    <p:restoredTop sz="82157"/>
  </p:normalViewPr>
  <p:slideViewPr>
    <p:cSldViewPr snapToGrid="0" snapToObjects="1">
      <p:cViewPr varScale="1">
        <p:scale>
          <a:sx n="102" d="100"/>
          <a:sy n="102" d="100"/>
        </p:scale>
        <p:origin x="1616" y="17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7EE6-03B1-1348-8ED0-30BAEE968C3F}" type="datetimeFigureOut">
              <a:t>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E3D07-467B-AB41-9FC9-867C60082F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6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6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1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65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21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27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32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9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1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5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1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E3D07-467B-AB41-9FC9-867C60082F28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7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A0F-DE3B-FF4C-8E00-ECFE26818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1F193-B277-C94C-89B6-C07DFBFF4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8CD6C-1519-6844-94E2-BC3788CD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2DC-B3CC-C74E-8D59-0348C0F6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F2C7-0541-334E-991A-FBFD8B44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7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BCB7-449B-C14A-BC45-35D978F9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3F5B0-4AD1-304E-8665-57AC37C7C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F0BC0-1A47-C34E-A9C9-A74E1705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5737D-EA26-814B-B7AF-A905A7C0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B2743-E42F-C04B-B7C6-48C66DC6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4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2AFFC6-7BE4-9644-89AC-8461206BB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0D480-1F79-8B46-A405-23A032121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30D7-A401-4545-879F-B583BBE1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000E-6C34-B848-A14E-0147D4E9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6E23-B937-E947-8007-878CB76C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0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9637-51E5-FD47-AC2B-EF94FB6C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B1D38-3BAE-D54E-B834-8A60DF61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F1BA-3C79-5047-B1E3-22A4576E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E0E61-3A89-654A-852C-1C281B9B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71B44-C550-0749-863F-D7AE6AED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C1B1-D86C-654A-A8F6-67E21B33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19BA1-B6BA-4B4E-9DC7-D3A19C4FE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CCA85-EFF8-B74E-83BC-2F121ACC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D59BA-6CB0-8E45-8CB1-159D4A9D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B2CD0-92AE-E54D-A793-71C73A9C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1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8A10-D53F-9A4E-AAEC-83E37DA3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59B-1DF7-FB48-90B7-564510BDE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5B36A-E751-4340-9AE7-1CD1068EA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5B585-C08D-444C-A664-CEB3211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BD104-4F06-1343-B2C7-201BF382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8C998-0AB4-4041-A250-8CB38805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3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50D0-6718-0B44-B3D1-2A14405A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906BA-E08A-8E42-BA82-3DD062A6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20072-A5F7-D44A-BE8A-C43C96B2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63E7F-016D-C248-92EB-052EB9BEB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74F7D-B02D-BC4B-B22A-098AF0718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7B498F-FB79-214C-B640-904D9C69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3DAE9-E4D1-2348-A87C-218A14ED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733E9-1F8A-6946-8A09-CA5BAC05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D908-8430-5848-B317-CF95CB78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0EBEE-034C-754E-921F-217EBB22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33733-9BFD-7949-A42B-9EA4B958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17787-38D3-DB49-B321-7B9FC6E4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401907-DCAD-674C-94FA-A2D47DBF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C872F-D589-BA4B-8341-401DF6C0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3D2E0-0F0F-0A4C-B8C0-8268C6FC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6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331-078A-914E-9BE2-0E30A5FB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4DF3-3E86-8E43-A0FB-416D68219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E42D-9E28-F640-AE22-44766CCA5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91A77-39EF-EA46-9C70-440EA146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3C4BD-39A5-7148-87AE-9A74B1B8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03A37-EFE3-9A42-A9CB-5ED7444D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5D6E-8DBC-204A-B675-CF45C9A7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D4C3B-7CB3-A14A-A0CF-BE8D4ACB3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02BFA-2D2A-8942-92D3-4C3CDE186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E233A-7D89-C64C-AED9-8D7C21B4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AB702-D66E-3F49-A5A5-9B10D632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E7542-A12C-2641-947A-71A4F78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8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5C1AF-AD8E-F24B-BA9E-80B94010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E82E2-3AE9-5B4D-ABE9-3C56238B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0CD54-0F8B-E94C-BC2B-635CE882C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3332A-7C36-384F-99A2-F6D95B0F8452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D42A-F802-8348-86A2-157E37218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DD70-2354-4A40-8549-3BF1D00C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250D4-3A77-FE4E-93D2-84DB32515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0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0qGDA1otGI?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91E5B-BFCD-3F4A-85B6-F4BBB92E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308" y="-518984"/>
            <a:ext cx="12282616" cy="78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95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3930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설리번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 프로젝트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나만의 </a:t>
            </a:r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무드등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 만들기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지금 시작합니다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DBD34-4F7B-D34C-BA05-8A1CDE4B9987}"/>
              </a:ext>
            </a:extLst>
          </p:cNvPr>
          <p:cNvSpPr txBox="1"/>
          <p:nvPr/>
        </p:nvSpPr>
        <p:spPr>
          <a:xfrm>
            <a:off x="8943451" y="5506511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설리번프로젝트</a:t>
            </a:r>
            <a:endParaRPr lang="en-US" altLang="ko-KR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pPr algn="r"/>
            <a:r>
              <a:rPr lang="ko-KR" altLang="en-US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권태훈 권보성 한효민 천예준</a:t>
            </a:r>
            <a:endParaRPr lang="en-US" altLang="ko-KR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40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91E5B-BFCD-3F4A-85B6-F4BBB92E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308" y="-518984"/>
            <a:ext cx="12282616" cy="78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2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616C-AD5B-A841-80A4-3248567D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99" y="561109"/>
            <a:ext cx="8034802" cy="573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00F70-75EB-5A45-9C5B-4799A8E6103B}"/>
              </a:ext>
            </a:extLst>
          </p:cNvPr>
          <p:cNvSpPr txBox="1"/>
          <p:nvPr/>
        </p:nvSpPr>
        <p:spPr>
          <a:xfrm>
            <a:off x="3471081" y="2921168"/>
            <a:ext cx="5249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아이스 브레이킹</a:t>
            </a:r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을 할거에요</a:t>
            </a:r>
            <a:endParaRPr lang="en-US" sz="4000">
              <a:solidFill>
                <a:schemeClr val="bg1"/>
              </a:solidFill>
              <a:latin typeface="Nanum SeHwaCe" panose="02000503000000000000" pitchFamily="2" charset="-127"/>
              <a:ea typeface="Nanum SeHwaCe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29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616C-AD5B-A841-80A4-3248567D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8599" y="561109"/>
            <a:ext cx="8034802" cy="5735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00F70-75EB-5A45-9C5B-4799A8E6103B}"/>
              </a:ext>
            </a:extLst>
          </p:cNvPr>
          <p:cNvSpPr txBox="1"/>
          <p:nvPr/>
        </p:nvSpPr>
        <p:spPr>
          <a:xfrm>
            <a:off x="3689445" y="2921168"/>
            <a:ext cx="4813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모두 </a:t>
            </a:r>
            <a:r>
              <a:rPr lang="en-US" altLang="ko-KR" sz="6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kahoot.it</a:t>
            </a:r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으로</a:t>
            </a:r>
            <a:r>
              <a:rPr lang="en-US" altLang="ko-KR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!</a:t>
            </a:r>
            <a:endParaRPr lang="en-US" sz="4000">
              <a:solidFill>
                <a:schemeClr val="bg1"/>
              </a:solidFill>
              <a:latin typeface="Nanum SeHwaCe" panose="02000503000000000000" pitchFamily="2" charset="-127"/>
              <a:ea typeface="Nanum SeHwaCe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47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616C-AD5B-A841-80A4-3248567D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8599" y="561109"/>
            <a:ext cx="8034802" cy="5735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00F70-75EB-5A45-9C5B-4799A8E6103B}"/>
              </a:ext>
            </a:extLst>
          </p:cNvPr>
          <p:cNvSpPr txBox="1"/>
          <p:nvPr/>
        </p:nvSpPr>
        <p:spPr>
          <a:xfrm>
            <a:off x="3689445" y="3075057"/>
            <a:ext cx="4813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재미있으셨나요</a:t>
            </a:r>
            <a:r>
              <a:rPr lang="en-US" altLang="ko-KR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?</a:t>
            </a:r>
            <a:endParaRPr lang="en-US" sz="4000">
              <a:solidFill>
                <a:schemeClr val="bg1"/>
              </a:solidFill>
              <a:latin typeface="Nanum SeHwaCe" panose="02000503000000000000" pitchFamily="2" charset="-127"/>
              <a:ea typeface="Nanum SeHwaCe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3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B616C-AD5B-A841-80A4-3248567D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8599" y="561109"/>
            <a:ext cx="8034802" cy="5735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00F70-75EB-5A45-9C5B-4799A8E6103B}"/>
              </a:ext>
            </a:extLst>
          </p:cNvPr>
          <p:cNvSpPr txBox="1"/>
          <p:nvPr/>
        </p:nvSpPr>
        <p:spPr>
          <a:xfrm>
            <a:off x="3689445" y="2613392"/>
            <a:ext cx="48131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본격적으로 </a:t>
            </a:r>
            <a:r>
              <a:rPr lang="ko-KR" altLang="en-US" sz="6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아두이노</a:t>
            </a:r>
            <a:r>
              <a:rPr lang="ko-KR" altLang="en-US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에 대해 알아봅시다</a:t>
            </a:r>
            <a:r>
              <a:rPr lang="en-US" altLang="ko-KR" sz="4000">
                <a:solidFill>
                  <a:schemeClr val="bg1"/>
                </a:solidFill>
                <a:latin typeface="Nanum SeHwaCe" panose="02000503000000000000" pitchFamily="2" charset="-127"/>
                <a:ea typeface="Nanum SeHwaCe" panose="02000503000000000000" pitchFamily="2" charset="-127"/>
              </a:rPr>
              <a:t>!</a:t>
            </a:r>
            <a:endParaRPr lang="en-US" sz="4000">
              <a:solidFill>
                <a:schemeClr val="bg1"/>
              </a:solidFill>
              <a:latin typeface="Nanum SeHwaCe" panose="02000503000000000000" pitchFamily="2" charset="-127"/>
              <a:ea typeface="Nanum SeHwaCe" panose="02000503000000000000" pitchFamily="2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0683A3-3D56-0149-A049-89E721674476}"/>
              </a:ext>
            </a:extLst>
          </p:cNvPr>
          <p:cNvSpPr/>
          <p:nvPr/>
        </p:nvSpPr>
        <p:spPr>
          <a:xfrm>
            <a:off x="5657526" y="2757362"/>
            <a:ext cx="84534" cy="8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EE47CD-9395-AC4F-B98D-AA6958FD5D93}"/>
              </a:ext>
            </a:extLst>
          </p:cNvPr>
          <p:cNvSpPr/>
          <p:nvPr/>
        </p:nvSpPr>
        <p:spPr>
          <a:xfrm>
            <a:off x="6078413" y="2757363"/>
            <a:ext cx="84534" cy="8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0535E3-BA0A-4A4F-B049-25BAB7E5D2EB}"/>
              </a:ext>
            </a:extLst>
          </p:cNvPr>
          <p:cNvSpPr/>
          <p:nvPr/>
        </p:nvSpPr>
        <p:spPr>
          <a:xfrm>
            <a:off x="6426175" y="2757363"/>
            <a:ext cx="84534" cy="8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F06DFE-196D-E541-8940-A357E4753A1B}"/>
              </a:ext>
            </a:extLst>
          </p:cNvPr>
          <p:cNvSpPr/>
          <p:nvPr/>
        </p:nvSpPr>
        <p:spPr>
          <a:xfrm>
            <a:off x="6772048" y="2757364"/>
            <a:ext cx="84534" cy="84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BD40E-4BBD-EA4B-AE59-B67DBA831D51}"/>
              </a:ext>
            </a:extLst>
          </p:cNvPr>
          <p:cNvSpPr txBox="1"/>
          <p:nvPr/>
        </p:nvSpPr>
        <p:spPr>
          <a:xfrm>
            <a:off x="1540105" y="3105834"/>
            <a:ext cx="911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Q.</a:t>
            </a:r>
            <a:r>
              <a:rPr lang="ko-KR" altLang="en-US" sz="3600" b="1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600">
                <a:solidFill>
                  <a:srgbClr val="F5F5F5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우리는 아두이노로 무엇을 만들 수 있을까요</a:t>
            </a:r>
            <a:r>
              <a:rPr lang="en-US" altLang="ko-KR" sz="3600" b="1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lang="en-US" sz="3600" b="1">
              <a:solidFill>
                <a:srgbClr val="F5F5F5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74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Top 10 Arduino projects 2019 à¥¤ Amazing Arduino school projects genius youtuber">
            <a:hlinkClick r:id="" action="ppaction://media"/>
            <a:extLst>
              <a:ext uri="{FF2B5EF4-FFF2-40B4-BE49-F238E27FC236}">
                <a16:creationId xmlns:a16="http://schemas.microsoft.com/office/drawing/2014/main" id="{35477EC6-8151-B04D-81FB-8A2D60EB0C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28348-0E3C-5241-AD99-DDDC8B12868E}"/>
              </a:ext>
            </a:extLst>
          </p:cNvPr>
          <p:cNvSpPr txBox="1"/>
          <p:nvPr/>
        </p:nvSpPr>
        <p:spPr>
          <a:xfrm>
            <a:off x="3945763" y="2659559"/>
            <a:ext cx="4300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아두이노</a:t>
            </a:r>
            <a:r>
              <a:rPr lang="en-US" altLang="ko-KR" sz="3600" b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(arduino)</a:t>
            </a:r>
            <a:endParaRPr lang="en-US" sz="4000" b="1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BF59A-1C10-BA46-A84D-4D226CA6B408}"/>
              </a:ext>
            </a:extLst>
          </p:cNvPr>
          <p:cNvSpPr txBox="1"/>
          <p:nvPr/>
        </p:nvSpPr>
        <p:spPr>
          <a:xfrm>
            <a:off x="3078186" y="3425483"/>
            <a:ext cx="6035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오픈소스를 기반으로 한 마이크로 컨트롤러</a:t>
            </a:r>
            <a:r>
              <a:rPr lang="en-US" altLang="ko-KR" sz="200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소형 컴퓨터</a:t>
            </a:r>
            <a:r>
              <a:rPr lang="en-US" altLang="ko-KR" sz="200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-US" sz="200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28348-0E3C-5241-AD99-DDDC8B12868E}"/>
              </a:ext>
            </a:extLst>
          </p:cNvPr>
          <p:cNvSpPr txBox="1"/>
          <p:nvPr/>
        </p:nvSpPr>
        <p:spPr>
          <a:xfrm>
            <a:off x="628595" y="591721"/>
            <a:ext cx="202331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rgbClr val="E55C5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이건 꼭</a:t>
            </a:r>
            <a:r>
              <a:rPr lang="en-US" altLang="ko-KR" sz="4400">
                <a:solidFill>
                  <a:srgbClr val="E55C5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</a:p>
          <a:p>
            <a:r>
              <a:rPr lang="ko-KR" altLang="en-US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전압</a:t>
            </a:r>
            <a:r>
              <a:rPr lang="en-US" altLang="ko-KR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r>
              <a:rPr lang="ko-KR" altLang="en-US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전류</a:t>
            </a:r>
            <a:r>
              <a:rPr lang="en-US" altLang="ko-KR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r>
              <a:rPr lang="ko-KR" altLang="en-US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저항</a:t>
            </a:r>
            <a:r>
              <a:rPr lang="en-US" altLang="ko-KR" sz="4400">
                <a:solidFill>
                  <a:srgbClr val="F5F5F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sz="4000">
              <a:solidFill>
                <a:srgbClr val="F5F5F5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36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3930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설리번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 프로젝트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나만의 </a:t>
            </a:r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무드등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 만들기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오리엔테이션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DBD34-4F7B-D34C-BA05-8A1CDE4B9987}"/>
              </a:ext>
            </a:extLst>
          </p:cNvPr>
          <p:cNvSpPr txBox="1"/>
          <p:nvPr/>
        </p:nvSpPr>
        <p:spPr>
          <a:xfrm>
            <a:off x="8943451" y="5506511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설리번프로젝트</a:t>
            </a:r>
            <a:endParaRPr lang="en-US" altLang="ko-KR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pPr algn="r"/>
            <a:r>
              <a:rPr lang="ko-KR" altLang="en-US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권태훈 권보성 한효민 천예준</a:t>
            </a:r>
            <a:endParaRPr lang="en-US" altLang="ko-KR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891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49329-C0FE-5A40-B7A6-FBDFDC4F6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8" b="96037" l="4000" r="95750">
                        <a14:foregroundMark x1="7500" y1="35484" x2="7500" y2="35484"/>
                        <a14:foregroundMark x1="4000" y1="33456" x2="4000" y2="33456"/>
                        <a14:foregroundMark x1="38583" y1="9585" x2="38583" y2="9585"/>
                        <a14:foregroundMark x1="21917" y1="20092" x2="21917" y2="20092"/>
                        <a14:foregroundMark x1="17583" y1="23318" x2="17583" y2="23318"/>
                        <a14:foregroundMark x1="15167" y1="24240" x2="15167" y2="24240"/>
                        <a14:foregroundMark x1="13167" y1="25714" x2="13167" y2="25714"/>
                        <a14:foregroundMark x1="38917" y1="6912" x2="38917" y2="6912"/>
                        <a14:foregroundMark x1="41667" y1="4885" x2="41667" y2="4885"/>
                        <a14:foregroundMark x1="42667" y1="4516" x2="42667" y2="4516"/>
                        <a14:foregroundMark x1="43333" y1="4516" x2="43333" y2="4516"/>
                        <a14:foregroundMark x1="44417" y1="5069" x2="44417" y2="5069"/>
                        <a14:foregroundMark x1="42500" y1="3502" x2="42500" y2="3502"/>
                        <a14:foregroundMark x1="45750" y1="7189" x2="45750" y2="7189"/>
                        <a14:foregroundMark x1="45583" y1="6912" x2="54583" y2="15576"/>
                        <a14:foregroundMark x1="55833" y1="17327" x2="63167" y2="24700"/>
                        <a14:foregroundMark x1="55250" y1="16866" x2="55250" y2="16866"/>
                        <a14:foregroundMark x1="55333" y1="16498" x2="55333" y2="16498"/>
                        <a14:foregroundMark x1="64000" y1="25346" x2="76667" y2="38157"/>
                        <a14:foregroundMark x1="77833" y1="39631" x2="87083" y2="48203"/>
                        <a14:foregroundMark x1="77083" y1="38618" x2="78417" y2="39447"/>
                        <a14:foregroundMark x1="87750" y1="49217" x2="92833" y2="54931"/>
                        <a14:foregroundMark x1="92833" y1="54931" x2="93083" y2="62673"/>
                        <a14:foregroundMark x1="93083" y1="62673" x2="92000" y2="63410"/>
                        <a14:foregroundMark x1="95750" y1="59908" x2="93750" y2="55668"/>
                        <a14:foregroundMark x1="53250" y1="91060" x2="59583" y2="92258"/>
                        <a14:foregroundMark x1="59583" y1="92258" x2="60667" y2="90507"/>
                        <a14:foregroundMark x1="56167" y1="96037" x2="56167" y2="96037"/>
                        <a14:foregroundMark x1="92167" y1="53917" x2="93083" y2="54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0448" y="12256"/>
            <a:ext cx="7578314" cy="6845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B1D0E-7B96-864E-B00A-E3DCCE3010ED}"/>
              </a:ext>
            </a:extLst>
          </p:cNvPr>
          <p:cNvSpPr txBox="1"/>
          <p:nvPr/>
        </p:nvSpPr>
        <p:spPr>
          <a:xfrm>
            <a:off x="1158410" y="2222937"/>
            <a:ext cx="5695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브레드보드</a:t>
            </a:r>
            <a:r>
              <a:rPr lang="en-US" altLang="ko-KR" sz="3600" b="1">
                <a:solidFill>
                  <a:srgbClr val="302C4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(breadboard)</a:t>
            </a:r>
            <a:endParaRPr lang="en-US" sz="4000" b="1">
              <a:solidFill>
                <a:srgbClr val="302C42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D78B7-85A0-1B4E-B25D-435BCEB58212}"/>
              </a:ext>
            </a:extLst>
          </p:cNvPr>
          <p:cNvSpPr txBox="1"/>
          <p:nvPr/>
        </p:nvSpPr>
        <p:spPr>
          <a:xfrm>
            <a:off x="1158410" y="2992378"/>
            <a:ext cx="5080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회로를 쉽게 구성할 수 있도록 회로 구성용 도구</a:t>
            </a:r>
            <a:endParaRPr lang="en-US" sz="20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7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83DB3-41F0-FF42-B3FA-99602491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72" y="310085"/>
            <a:ext cx="8144256" cy="6237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3E249-9DEA-6342-8876-712D0D81F545}"/>
              </a:ext>
            </a:extLst>
          </p:cNvPr>
          <p:cNvSpPr txBox="1"/>
          <p:nvPr/>
        </p:nvSpPr>
        <p:spPr>
          <a:xfrm>
            <a:off x="907664" y="5023104"/>
            <a:ext cx="2993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실습</a:t>
            </a:r>
            <a:endParaRPr lang="en-US" altLang="ko-KR" sz="3200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전선을 연결하고 </a:t>
            </a:r>
            <a:r>
              <a:rPr 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LED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와 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저항을 브레드보드에 연결해보기</a:t>
            </a:r>
            <a:endParaRPr lang="en-US" sz="32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0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4E221-3E0E-474B-AE03-8B9AE8EA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58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5D9CD3-3C01-2641-96DB-439A445EB7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NanumSquare" panose="020B0600000101010101" pitchFamily="34" charset="-127"/>
                <a:ea typeface="NanumSquare" panose="020B0600000101010101" pitchFamily="34" charset="-127"/>
                <a:cs typeface="Calibri" panose="020F0502020204030204" pitchFamily="34" charset="0"/>
              </a:rPr>
              <a:t>https://www.arduino.cc/en/Main/Software</a:t>
            </a:r>
          </a:p>
        </p:txBody>
      </p:sp>
    </p:spTree>
    <p:extLst>
      <p:ext uri="{BB962C8B-B14F-4D97-AF65-F5344CB8AC3E}">
        <p14:creationId xmlns:p14="http://schemas.microsoft.com/office/powerpoint/2010/main" val="3484281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212620-C33B-2A4B-B9EE-E0706F9343CC}"/>
              </a:ext>
            </a:extLst>
          </p:cNvPr>
          <p:cNvSpPr/>
          <p:nvPr/>
        </p:nvSpPr>
        <p:spPr>
          <a:xfrm>
            <a:off x="4648199" y="1228397"/>
            <a:ext cx="610835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D73A4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void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setup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2800">
                <a:solidFill>
                  <a:srgbClr val="005CC5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pinMode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13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, OUTPUT);</a:t>
            </a:r>
          </a:p>
          <a:p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  <a:p>
            <a:endParaRPr lang="en-US" sz="2800">
              <a:solidFill>
                <a:srgbClr val="D73A4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2800">
                <a:solidFill>
                  <a:srgbClr val="D73A4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void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loop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  digitalWrite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13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, HIGH);</a:t>
            </a:r>
          </a:p>
          <a:p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  delay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1000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  digitalWrite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13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, LOW);</a:t>
            </a:r>
          </a:p>
          <a:p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  delay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2800">
                <a:solidFill>
                  <a:srgbClr val="005CC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1000</a:t>
            </a:r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);</a:t>
            </a:r>
          </a:p>
          <a:p>
            <a:r>
              <a:rPr lang="en-US" sz="2800"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9276C-12B2-0540-B70C-50C6B8DEB3FD}"/>
              </a:ext>
            </a:extLst>
          </p:cNvPr>
          <p:cNvSpPr txBox="1"/>
          <p:nvPr/>
        </p:nvSpPr>
        <p:spPr>
          <a:xfrm>
            <a:off x="870594" y="751114"/>
            <a:ext cx="25474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실습</a:t>
            </a:r>
            <a:endParaRPr lang="en-US" altLang="ko-KR" sz="3200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아두이노 </a:t>
            </a:r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IDE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LED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 </a:t>
            </a:r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1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초 간격으로</a:t>
            </a:r>
            <a:r>
              <a:rPr lang="en-US" altLang="ko-KR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껐다가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켰다가를 반복하는 프로그램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600">
                <a:solidFill>
                  <a:srgbClr val="302C4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작성하고 업로드하기</a:t>
            </a:r>
            <a:endParaRPr lang="en-US" altLang="ko-KR" sz="1600">
              <a:solidFill>
                <a:srgbClr val="302C42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99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17411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저희는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고등학생</a:t>
            </a:r>
            <a:endParaRPr lang="en-US" altLang="ko-KR" sz="3600" dirty="0" err="1">
              <a:solidFill>
                <a:srgbClr val="C1979E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입니다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01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02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320490"/>
            <a:ext cx="4413388" cy="283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편하게</a:t>
            </a:r>
            <a:r>
              <a:rPr lang="ko-KR" altLang="en-US" sz="240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대해주세요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저희는 아이들과 함께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무드등 만들기를 원할 뿐입니다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저희와 함께 해주셔서 감사합니다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199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1162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함께할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선생님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을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소개합니다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02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03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E25DD-18A8-2641-848F-5D99D6610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" r="36641"/>
          <a:stretch/>
        </p:blipFill>
        <p:spPr>
          <a:xfrm>
            <a:off x="4209032" y="843893"/>
            <a:ext cx="3474308" cy="347430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92DD2-3C70-FF4A-A0A7-F561D9A4422C}"/>
              </a:ext>
            </a:extLst>
          </p:cNvPr>
          <p:cNvSpPr txBox="1"/>
          <p:nvPr/>
        </p:nvSpPr>
        <p:spPr>
          <a:xfrm>
            <a:off x="4565037" y="4700913"/>
            <a:ext cx="276229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권보성</a:t>
            </a:r>
            <a:endParaRPr lang="en-US" altLang="ko-KR" sz="2400" b="1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endParaRPr lang="en-US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한국디지털미디어고등학교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배드민턴 배드민턴 팡팡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603AE4-BF30-E548-8594-60D8DA271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069" y="843893"/>
            <a:ext cx="3474308" cy="3474308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1F8B4F-3198-9246-A4F3-99FD92590806}"/>
              </a:ext>
            </a:extLst>
          </p:cNvPr>
          <p:cNvSpPr txBox="1"/>
          <p:nvPr/>
        </p:nvSpPr>
        <p:spPr>
          <a:xfrm>
            <a:off x="8639357" y="4700913"/>
            <a:ext cx="224773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권태훈</a:t>
            </a:r>
            <a:endParaRPr lang="en-US" altLang="ko-KR" sz="2400" b="1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endParaRPr lang="en-US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광동고등학교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체교 가고 싶은 개발자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11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7644BBB-04D7-974A-90D1-26FF7724B104}"/>
              </a:ext>
            </a:extLst>
          </p:cNvPr>
          <p:cNvSpPr txBox="1"/>
          <p:nvPr/>
        </p:nvSpPr>
        <p:spPr>
          <a:xfrm>
            <a:off x="8382074" y="4700913"/>
            <a:ext cx="276229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천예준</a:t>
            </a:r>
            <a:endParaRPr lang="en-US" altLang="ko-KR" sz="2400" b="1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endParaRPr lang="en-US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한국디지털미디어고등학교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늘 새로운 것을 좋아하고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DA1FDF-BF3A-8B46-9F21-D38B6ADC9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" t="6824" r="-78" b="18176"/>
          <a:stretch/>
        </p:blipFill>
        <p:spPr>
          <a:xfrm>
            <a:off x="8026067" y="843893"/>
            <a:ext cx="3474308" cy="347430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1162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함께할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선생님</a:t>
            </a:r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을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소개합니다</a:t>
            </a:r>
            <a:endParaRPr lang="en-US" altLang="ko-KR" sz="3600" dirty="0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03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04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69E74B-B11B-7640-85D8-C48F38DC4E54}"/>
              </a:ext>
            </a:extLst>
          </p:cNvPr>
          <p:cNvSpPr txBox="1"/>
          <p:nvPr/>
        </p:nvSpPr>
        <p:spPr>
          <a:xfrm>
            <a:off x="4257515" y="4700913"/>
            <a:ext cx="318228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한효민</a:t>
            </a:r>
            <a:endParaRPr lang="en-US" altLang="ko-KR" sz="2400" b="1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endParaRPr lang="en-US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한국디지털미디어고등학교</a:t>
            </a:r>
            <a:endParaRPr lang="en-US" altLang="ko-KR" i="1">
              <a:solidFill>
                <a:srgbClr val="302C4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누구보다 친절하고 즐겁게  </a:t>
            </a:r>
            <a:r>
              <a:rPr lang="en-US" altLang="ko-KR" i="1">
                <a:solidFill>
                  <a:srgbClr val="302C4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&gt;_&lt;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5DB9F6-E93F-C145-9418-28ECB4437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" r="104"/>
          <a:stretch/>
        </p:blipFill>
        <p:spPr>
          <a:xfrm>
            <a:off x="4111502" y="843893"/>
            <a:ext cx="3474308" cy="347430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4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1291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설리번</a:t>
            </a:r>
            <a:endParaRPr lang="en-US" altLang="ko-KR" sz="3600" dirty="0" err="1">
              <a:solidFill>
                <a:srgbClr val="C1979E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프로젝트</a:t>
            </a:r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무엇인가요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04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05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320490"/>
            <a:ext cx="6521756" cy="23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설리번 프로젝트는 코딩에 관심이 많고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만들고 싶은 것도 많지만 도움을 받지 못하던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지역의 학생들에게 코딩으로 만들고 싶은 것을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만들 수 있도록 돕기 위해 시작한</a:t>
            </a: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고등학생 주도의 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코딩 교육봉사 프로젝트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입니다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375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1034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강의는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어떻게</a:t>
            </a:r>
            <a:endParaRPr lang="en-US" altLang="ko-KR" sz="3600" dirty="0" err="1">
              <a:solidFill>
                <a:srgbClr val="C1979E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구성되나요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05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06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095418"/>
            <a:ext cx="6521756" cy="467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강의는 총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6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차시로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월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8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일부터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월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20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일까지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매주 월요일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수요일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금요일</a:t>
            </a: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오후 </a:t>
            </a:r>
            <a:r>
              <a:rPr lang="en-US" altLang="ko-KR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3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 </a:t>
            </a:r>
            <a:r>
              <a:rPr lang="en-US" altLang="ko-KR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30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분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부터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6</a:t>
            </a: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시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까지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한켠작업실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3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주동안 진행합니다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원활한 진행을 위해 수업 시작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10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분 전까지는 이곳으로 모여주세요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노트북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을 꼭 지참해주세요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136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6308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C1979E"/>
                </a:solidFill>
                <a:latin typeface="Black Han Sans" pitchFamily="2" charset="-127"/>
                <a:ea typeface="Black Han Sans" pitchFamily="2" charset="-127"/>
              </a:rPr>
              <a:t>연락수단</a:t>
            </a:r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은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뭐가 있을까요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우리 아이들을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보고싶어요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06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07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320490"/>
            <a:ext cx="6521756" cy="3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C1979E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카톡방을 운영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하여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매 수업마다 간략하게 공지를 할 예정입니다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아이들이 수업에 참여하는 모습을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틈틈히 찍어 카톡방에 공유할 예정입니다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사진은 카톡방 공유과 설리번 프로젝트를 위해서만</a:t>
            </a: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쓰이며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다른 용도로는 쓰이지 않습니다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523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618B0-8D71-E34C-8F43-CD1B6E323ED7}"/>
              </a:ext>
            </a:extLst>
          </p:cNvPr>
          <p:cNvSpPr txBox="1"/>
          <p:nvPr/>
        </p:nvSpPr>
        <p:spPr>
          <a:xfrm>
            <a:off x="567441" y="720326"/>
            <a:ext cx="2778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그 외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  <a:p>
            <a:r>
              <a:rPr lang="ko-KR" altLang="en-US" sz="3600" dirty="0" err="1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rPr>
              <a:t>자주 묻는 질문</a:t>
            </a:r>
            <a:endParaRPr lang="en-US" altLang="ko-KR" sz="3600" dirty="0" err="1">
              <a:solidFill>
                <a:srgbClr val="302C42"/>
              </a:solidFill>
              <a:latin typeface="Black Han Sans" pitchFamily="2" charset="-127"/>
              <a:ea typeface="Black Han Sans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27BFF-1D07-4246-9ED1-61A168DD8D82}"/>
              </a:ext>
            </a:extLst>
          </p:cNvPr>
          <p:cNvSpPr/>
          <p:nvPr/>
        </p:nvSpPr>
        <p:spPr>
          <a:xfrm>
            <a:off x="3564089" y="843893"/>
            <a:ext cx="107155" cy="5112063"/>
          </a:xfrm>
          <a:prstGeom prst="rect">
            <a:avLst/>
          </a:prstGeom>
          <a:solidFill>
            <a:srgbClr val="3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52224-F684-554D-99E5-BF398C388FCA}"/>
              </a:ext>
            </a:extLst>
          </p:cNvPr>
          <p:cNvGrpSpPr/>
          <p:nvPr/>
        </p:nvGrpSpPr>
        <p:grpSpPr>
          <a:xfrm>
            <a:off x="567441" y="5735241"/>
            <a:ext cx="1912438" cy="402433"/>
            <a:chOff x="567441" y="5735241"/>
            <a:chExt cx="1912438" cy="402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4CFB70-CA29-CD4A-B0B8-B696AE6A7E2F}"/>
                </a:ext>
              </a:extLst>
            </p:cNvPr>
            <p:cNvSpPr txBox="1"/>
            <p:nvPr/>
          </p:nvSpPr>
          <p:spPr>
            <a:xfrm>
              <a:off x="567441" y="5737564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302C42"/>
                  </a:solidFill>
                  <a:latin typeface="Black Han Sans" pitchFamily="2" charset="-127"/>
                  <a:ea typeface="Black Han Sans" pitchFamily="2" charset="-127"/>
                </a:rPr>
                <a:t>07</a:t>
              </a:r>
              <a:endParaRPr lang="en-US" sz="2000">
                <a:solidFill>
                  <a:srgbClr val="302C42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2394A-B605-FB4D-8ED6-58DEAC84F252}"/>
                </a:ext>
              </a:extLst>
            </p:cNvPr>
            <p:cNvSpPr txBox="1"/>
            <p:nvPr/>
          </p:nvSpPr>
          <p:spPr>
            <a:xfrm>
              <a:off x="1987436" y="5735241"/>
              <a:ext cx="492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CBCBCB"/>
                  </a:solidFill>
                  <a:latin typeface="Black Han Sans" pitchFamily="2" charset="-127"/>
                  <a:ea typeface="Black Han Sans" pitchFamily="2" charset="-127"/>
                </a:rPr>
                <a:t>08</a:t>
              </a:r>
              <a:endParaRPr lang="en-US" sz="2000">
                <a:solidFill>
                  <a:srgbClr val="CBCBCB"/>
                </a:solidFill>
                <a:latin typeface="Black Han Sans" pitchFamily="2" charset="-127"/>
                <a:ea typeface="Black Han Sans" pitchFamily="2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A3AABF-02E0-F641-BDDD-525CEFEAD51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65" y="5935296"/>
              <a:ext cx="803190" cy="0"/>
            </a:xfrm>
            <a:prstGeom prst="line">
              <a:avLst/>
            </a:prstGeom>
            <a:ln w="44450">
              <a:solidFill>
                <a:srgbClr val="CBC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BD7311-4365-B54C-91AA-38EFF3044F7B}"/>
              </a:ext>
            </a:extLst>
          </p:cNvPr>
          <p:cNvSpPr txBox="1"/>
          <p:nvPr/>
        </p:nvSpPr>
        <p:spPr>
          <a:xfrm>
            <a:off x="4343468" y="1320490"/>
            <a:ext cx="6521756" cy="37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Q.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학부모도 수업 참여가 가능한가요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</a:p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A.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죄송하지만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학부모님께서는 수업에 참여하실 수 없습니다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sz="2400">
              <a:solidFill>
                <a:srgbClr val="302C42"/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Q.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교육비가 필요한가요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얼마인가요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?</a:t>
            </a:r>
          </a:p>
          <a:p>
            <a:pPr>
              <a:lnSpc>
                <a:spcPct val="125000"/>
              </a:lnSpc>
            </a:pP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A. 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교육은 무료로 진행합니다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다만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5~6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차시 수업 진행을 위해 개인부담이 있을 수 있습니다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r>
              <a:rPr lang="ko-KR" altLang="en-US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이 점은 추후 자세히 공지하겠습니다</a:t>
            </a:r>
            <a:r>
              <a:rPr lang="en-US" altLang="ko-KR" sz="2400">
                <a:solidFill>
                  <a:srgbClr val="302C42"/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117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18750</TotalTime>
  <Words>411</Words>
  <Application>Microsoft Macintosh PowerPoint</Application>
  <PresentationFormat>Widescreen</PresentationFormat>
  <Paragraphs>138</Paragraphs>
  <Slides>23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Black Han Sans</vt:lpstr>
      <vt:lpstr>Nanum SeHwaCe</vt:lpstr>
      <vt:lpstr>NanumSquare</vt:lpstr>
      <vt:lpstr>NanumSquare ExtraBold</vt:lpstr>
      <vt:lpstr>NanumSquare Light</vt:lpstr>
      <vt:lpstr>NanumSquareRound</vt:lpstr>
      <vt:lpstr>Arial</vt:lpstr>
      <vt:lpstr>Calibri</vt:lpstr>
      <vt:lpstr>Calibri Light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166</cp:revision>
  <dcterms:created xsi:type="dcterms:W3CDTF">2019-12-21T13:04:05Z</dcterms:created>
  <dcterms:modified xsi:type="dcterms:W3CDTF">2020-01-04T15:18:50Z</dcterms:modified>
</cp:coreProperties>
</file>